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pen Sans 1" charset="1" panose="00000000000000000000"/>
      <p:regular r:id="rId33"/>
    </p:embeddedFont>
    <p:embeddedFont>
      <p:font typeface="Open Sans 1 Bold" charset="1" panose="00000000000000000000"/>
      <p:regular r:id="rId34"/>
    </p:embeddedFont>
    <p:embeddedFont>
      <p:font typeface="Montserrat" charset="1" panose="00000500000000000000"/>
      <p:regular r:id="rId35"/>
    </p:embeddedFont>
    <p:embeddedFont>
      <p:font typeface="Roboto" charset="1" panose="02000000000000000000"/>
      <p:regular r:id="rId36"/>
    </p:embeddedFont>
    <p:embeddedFont>
      <p:font typeface="Open Sans 2" charset="1" panose="020B0606030504020204"/>
      <p:regular r:id="rId37"/>
    </p:embeddedFont>
    <p:embeddedFont>
      <p:font typeface="Open Sans 2 Bold" charset="1" panose="020B08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wqtrE5FE.mp4" Type="http://schemas.openxmlformats.org/officeDocument/2006/relationships/video"/><Relationship Id="rId4" Target="../media/VAGwqtrE5FE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https://www.rohde-schwarz.com/br/produtos/teste-e-medicao/essentials-test-equipment/digital-oscilloscopes/compreender-uart_254524.html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52205" y="-3369378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8003605" y="0"/>
                </a:moveTo>
                <a:lnTo>
                  <a:pt x="0" y="0"/>
                </a:lnTo>
                <a:lnTo>
                  <a:pt x="0" y="6504748"/>
                </a:lnTo>
                <a:lnTo>
                  <a:pt x="8003605" y="6504748"/>
                </a:lnTo>
                <a:lnTo>
                  <a:pt x="8003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468" y="7718807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0" y="0"/>
                </a:moveTo>
                <a:lnTo>
                  <a:pt x="7305737" y="0"/>
                </a:lnTo>
                <a:lnTo>
                  <a:pt x="7305737" y="5937571"/>
                </a:lnTo>
                <a:lnTo>
                  <a:pt x="0" y="593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3366">
            <a:off x="10513608" y="-1657782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0"/>
                </a:moveTo>
                <a:lnTo>
                  <a:pt x="9201164" y="0"/>
                </a:lnTo>
                <a:lnTo>
                  <a:pt x="9201164" y="5509197"/>
                </a:lnTo>
                <a:lnTo>
                  <a:pt x="0" y="5509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738957">
            <a:off x="-1398556" y="6595402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4" y="5509197"/>
                </a:moveTo>
                <a:lnTo>
                  <a:pt x="0" y="5509197"/>
                </a:lnTo>
                <a:lnTo>
                  <a:pt x="0" y="0"/>
                </a:lnTo>
                <a:lnTo>
                  <a:pt x="9201164" y="0"/>
                </a:lnTo>
                <a:lnTo>
                  <a:pt x="9201164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979375" y="1711165"/>
            <a:ext cx="10329251" cy="1969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25"/>
              </a:lnSpc>
            </a:pPr>
            <a:r>
              <a:rPr lang="en-US" sz="7758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UART full‐duplex com verificação de CRC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64531" y="4355199"/>
            <a:ext cx="7143304" cy="289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DIOGO SANTOS PIRES JANDIROBA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IGOR KAWA RIBEIRO DE JESUS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LUIS FELIPE RAMALHO CARVALHO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PEDRO GUILHERME ANDRADE OLIVEIRA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THEO ENDERSON CONCEIÇÃO DE JESUS</a:t>
            </a:r>
          </a:p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VINICIUS DE JESUS CARMO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19603" y="363458"/>
            <a:ext cx="6233160" cy="46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UNIVERSIDADE FEDERAL DE SERGIPE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39600" y="9302375"/>
            <a:ext cx="793165" cy="46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4"/>
              </a:lnSpc>
              <a:spcBef>
                <a:spcPct val="0"/>
              </a:spcBef>
            </a:pPr>
            <a:r>
              <a:rPr lang="en-US" b="true" sz="273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5472" y="3094195"/>
            <a:ext cx="15177055" cy="5649747"/>
            <a:chOff x="0" y="0"/>
            <a:chExt cx="20236073" cy="753299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236073" cy="7532996"/>
              <a:chOff x="0" y="0"/>
              <a:chExt cx="3107157" cy="115665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07157" cy="1156657"/>
              </a:xfrm>
              <a:custGeom>
                <a:avLst/>
                <a:gdLst/>
                <a:ahLst/>
                <a:cxnLst/>
                <a:rect r="r" b="b" t="t" l="l"/>
                <a:pathLst>
                  <a:path h="1156657" w="3107157">
                    <a:moveTo>
                      <a:pt x="9187" y="0"/>
                    </a:moveTo>
                    <a:lnTo>
                      <a:pt x="3097969" y="0"/>
                    </a:lnTo>
                    <a:cubicBezTo>
                      <a:pt x="3103043" y="0"/>
                      <a:pt x="3107157" y="4113"/>
                      <a:pt x="3107157" y="9187"/>
                    </a:cubicBezTo>
                    <a:lnTo>
                      <a:pt x="3107157" y="1147470"/>
                    </a:lnTo>
                    <a:cubicBezTo>
                      <a:pt x="3107157" y="1149906"/>
                      <a:pt x="3106189" y="1152243"/>
                      <a:pt x="3104466" y="1153966"/>
                    </a:cubicBezTo>
                    <a:cubicBezTo>
                      <a:pt x="3102743" y="1155689"/>
                      <a:pt x="3100406" y="1156657"/>
                      <a:pt x="3097969" y="1156657"/>
                    </a:cubicBezTo>
                    <a:lnTo>
                      <a:pt x="9187" y="1156657"/>
                    </a:lnTo>
                    <a:cubicBezTo>
                      <a:pt x="4113" y="1156657"/>
                      <a:pt x="0" y="1152544"/>
                      <a:pt x="0" y="1147470"/>
                    </a:cubicBezTo>
                    <a:lnTo>
                      <a:pt x="0" y="9187"/>
                    </a:lnTo>
                    <a:cubicBezTo>
                      <a:pt x="0" y="6751"/>
                      <a:pt x="968" y="4414"/>
                      <a:pt x="2691" y="2691"/>
                    </a:cubicBezTo>
                    <a:cubicBezTo>
                      <a:pt x="4414" y="968"/>
                      <a:pt x="6751" y="0"/>
                      <a:pt x="91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3107157" cy="11947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10577" y="2234145"/>
              <a:ext cx="18814920" cy="2978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20"/>
                </a:lnSpc>
                <a:spcBef>
                  <a:spcPct val="0"/>
                </a:spcBef>
              </a:pPr>
              <a:r>
                <a:rPr lang="en-US" b="true" sz="4300">
                  <a:solidFill>
                    <a:srgbClr val="061D3A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Um CRC</a:t>
              </a:r>
              <a:r>
                <a:rPr lang="en-US" b="true" sz="4300">
                  <a:solidFill>
                    <a:srgbClr val="061D3A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é o módulo (ou rotina de software) responsável por checar a integridade dos dados recebidos: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86891" y="914400"/>
            <a:ext cx="1519252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CRC - Verificação cíclica de redundância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1682" y="607187"/>
            <a:ext cx="4780934" cy="2761674"/>
            <a:chOff x="0" y="0"/>
            <a:chExt cx="123121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1221" cy="711200"/>
            </a:xfrm>
            <a:custGeom>
              <a:avLst/>
              <a:gdLst/>
              <a:ahLst/>
              <a:cxnLst/>
              <a:rect r="r" b="b" t="t" l="l"/>
              <a:pathLst>
                <a:path h="711200" w="1231221">
                  <a:moveTo>
                    <a:pt x="941653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941653" y="551732"/>
                  </a:lnTo>
                  <a:cubicBezTo>
                    <a:pt x="1104772" y="551732"/>
                    <a:pt x="1231210" y="428220"/>
                    <a:pt x="1231210" y="275861"/>
                  </a:cubicBezTo>
                  <a:cubicBezTo>
                    <a:pt x="1231221" y="123512"/>
                    <a:pt x="1104772" y="0"/>
                    <a:pt x="9416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31210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 b="true">
                  <a:solidFill>
                    <a:srgbClr val="04052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Mas o que ele faz? </a:t>
              </a:r>
            </a:p>
            <a:p>
              <a:pPr algn="ctr">
                <a:lnSpc>
                  <a:spcPts val="48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15656" y="3425213"/>
            <a:ext cx="3399781" cy="3436575"/>
          </a:xfrm>
          <a:custGeom>
            <a:avLst/>
            <a:gdLst/>
            <a:ahLst/>
            <a:cxnLst/>
            <a:rect r="r" b="b" t="t" l="l"/>
            <a:pathLst>
              <a:path h="3436575" w="3399781">
                <a:moveTo>
                  <a:pt x="0" y="0"/>
                </a:moveTo>
                <a:lnTo>
                  <a:pt x="3399781" y="0"/>
                </a:lnTo>
                <a:lnTo>
                  <a:pt x="3399781" y="3436574"/>
                </a:lnTo>
                <a:lnTo>
                  <a:pt x="0" y="343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213346" y="1940399"/>
            <a:ext cx="6014218" cy="305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Técnica matemática de detecção de erro</a:t>
            </a:r>
          </a:p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Dados tratados com representação polinomial</a:t>
            </a:r>
          </a:p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CRC-4, CRC-8, CRC-16 e CRC-32</a:t>
            </a:r>
          </a:p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Representação polinomial do CRC-8  x</a:t>
            </a: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8</a:t>
            </a: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+ x</a:t>
            </a: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2</a:t>
            </a: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+ x + 1 = 100000111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13346" y="5879639"/>
            <a:ext cx="8045954" cy="60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0"/>
              </a:lnSpc>
              <a:spcBef>
                <a:spcPct val="0"/>
              </a:spcBef>
            </a:pPr>
            <a:r>
              <a:rPr lang="en-US" sz="35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Alguns dos possiveis erros detectáveis: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13346" y="6809790"/>
            <a:ext cx="6014218" cy="217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Erro</a:t>
            </a: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de um bit</a:t>
            </a:r>
          </a:p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Erro de múltiplos bits</a:t>
            </a:r>
          </a:p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Burst error (rajada de bits)</a:t>
            </a:r>
          </a:p>
          <a:p>
            <a:pPr algn="just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Erro de bytes trocados ou corrompidos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95094" y="299969"/>
            <a:ext cx="4780934" cy="2761674"/>
            <a:chOff x="0" y="0"/>
            <a:chExt cx="123121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1221" cy="711200"/>
            </a:xfrm>
            <a:custGeom>
              <a:avLst/>
              <a:gdLst/>
              <a:ahLst/>
              <a:cxnLst/>
              <a:rect r="r" b="b" t="t" l="l"/>
              <a:pathLst>
                <a:path h="711200" w="1231221">
                  <a:moveTo>
                    <a:pt x="941653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941653" y="551732"/>
                  </a:lnTo>
                  <a:cubicBezTo>
                    <a:pt x="1104772" y="551732"/>
                    <a:pt x="1231210" y="428220"/>
                    <a:pt x="1231210" y="275861"/>
                  </a:cubicBezTo>
                  <a:cubicBezTo>
                    <a:pt x="1231221" y="123512"/>
                    <a:pt x="1104772" y="0"/>
                    <a:pt x="9416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31210" cy="539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04052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Como calcula esse CRC?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49949" y="2753028"/>
            <a:ext cx="3399781" cy="3436575"/>
          </a:xfrm>
          <a:custGeom>
            <a:avLst/>
            <a:gdLst/>
            <a:ahLst/>
            <a:cxnLst/>
            <a:rect r="r" b="b" t="t" l="l"/>
            <a:pathLst>
              <a:path h="3436575" w="3399781">
                <a:moveTo>
                  <a:pt x="0" y="0"/>
                </a:moveTo>
                <a:lnTo>
                  <a:pt x="3399781" y="0"/>
                </a:lnTo>
                <a:lnTo>
                  <a:pt x="3399781" y="3436575"/>
                </a:lnTo>
                <a:lnTo>
                  <a:pt x="0" y="343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8362" y="3872097"/>
            <a:ext cx="6587159" cy="249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8"/>
              </a:lnSpc>
            </a:pPr>
            <a:r>
              <a:rPr lang="en-US" sz="285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Vamos usar como exemplo esse conjunto de dados : (1101011111). E como gerador: (10011), que a é representação polinomial é x</a:t>
            </a:r>
            <a:r>
              <a:rPr lang="en-US" sz="285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4</a:t>
            </a:r>
            <a:r>
              <a:rPr lang="en-US" sz="285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+ x + 1</a:t>
            </a:r>
          </a:p>
          <a:p>
            <a:pPr algn="ctr">
              <a:lnSpc>
                <a:spcPts val="399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52002" y="2405952"/>
            <a:ext cx="10603046" cy="6852348"/>
          </a:xfrm>
          <a:custGeom>
            <a:avLst/>
            <a:gdLst/>
            <a:ahLst/>
            <a:cxnLst/>
            <a:rect r="r" b="b" t="t" l="l"/>
            <a:pathLst>
              <a:path h="6852348" w="10603046">
                <a:moveTo>
                  <a:pt x="0" y="0"/>
                </a:moveTo>
                <a:lnTo>
                  <a:pt x="10603046" y="0"/>
                </a:lnTo>
                <a:lnTo>
                  <a:pt x="10603046" y="6852348"/>
                </a:lnTo>
                <a:lnTo>
                  <a:pt x="0" y="6852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84" t="0" r="-5596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301740" y="405495"/>
            <a:ext cx="5684520" cy="111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428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Cálculo do CRC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16363" y="-3506960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0" y="6504748"/>
                </a:moveTo>
                <a:lnTo>
                  <a:pt x="8003605" y="6504748"/>
                </a:lnTo>
                <a:lnTo>
                  <a:pt x="8003605" y="0"/>
                </a:lnTo>
                <a:lnTo>
                  <a:pt x="0" y="0"/>
                </a:lnTo>
                <a:lnTo>
                  <a:pt x="0" y="6504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931968" y="7856389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7305737" y="0"/>
                </a:moveTo>
                <a:lnTo>
                  <a:pt x="0" y="0"/>
                </a:lnTo>
                <a:lnTo>
                  <a:pt x="0" y="5937571"/>
                </a:lnTo>
                <a:lnTo>
                  <a:pt x="7305737" y="5937571"/>
                </a:lnTo>
                <a:lnTo>
                  <a:pt x="73057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72215" y="4250069"/>
            <a:ext cx="8743570" cy="2479754"/>
          </a:xfrm>
          <a:custGeom>
            <a:avLst/>
            <a:gdLst/>
            <a:ahLst/>
            <a:cxnLst/>
            <a:rect r="r" b="b" t="t" l="l"/>
            <a:pathLst>
              <a:path h="2479754" w="8743570">
                <a:moveTo>
                  <a:pt x="0" y="0"/>
                </a:moveTo>
                <a:lnTo>
                  <a:pt x="8743570" y="0"/>
                </a:lnTo>
                <a:lnTo>
                  <a:pt x="8743570" y="2479754"/>
                </a:lnTo>
                <a:lnTo>
                  <a:pt x="0" y="2479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7784" r="0" b="-871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92168" y="756985"/>
            <a:ext cx="5703664" cy="64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15"/>
              </a:lnSpc>
            </a:pPr>
            <a:r>
              <a:rPr lang="en-US" sz="49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Verificação do CRC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9931" y="3060079"/>
            <a:ext cx="96281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Verificação do CRC do conjunto de bits recebido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2122" y="7275999"/>
            <a:ext cx="116237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Se resto for 0, código foi transmitido corretamente.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52205" y="-3369378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8003605" y="0"/>
                </a:moveTo>
                <a:lnTo>
                  <a:pt x="0" y="0"/>
                </a:lnTo>
                <a:lnTo>
                  <a:pt x="0" y="6504748"/>
                </a:lnTo>
                <a:lnTo>
                  <a:pt x="8003605" y="6504748"/>
                </a:lnTo>
                <a:lnTo>
                  <a:pt x="8003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468" y="7718807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0" y="0"/>
                </a:moveTo>
                <a:lnTo>
                  <a:pt x="7305737" y="0"/>
                </a:lnTo>
                <a:lnTo>
                  <a:pt x="7305737" y="5937571"/>
                </a:lnTo>
                <a:lnTo>
                  <a:pt x="0" y="593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3366">
            <a:off x="10431311" y="-1689625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0"/>
                </a:moveTo>
                <a:lnTo>
                  <a:pt x="9201164" y="0"/>
                </a:lnTo>
                <a:lnTo>
                  <a:pt x="9201164" y="5509197"/>
                </a:lnTo>
                <a:lnTo>
                  <a:pt x="0" y="5509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738957">
            <a:off x="-1398556" y="6595402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4" y="5509197"/>
                </a:moveTo>
                <a:lnTo>
                  <a:pt x="0" y="5509197"/>
                </a:lnTo>
                <a:lnTo>
                  <a:pt x="0" y="0"/>
                </a:lnTo>
                <a:lnTo>
                  <a:pt x="9201164" y="0"/>
                </a:lnTo>
                <a:lnTo>
                  <a:pt x="9201164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52988" y="4865466"/>
            <a:ext cx="6101372" cy="3086100"/>
            <a:chOff x="0" y="0"/>
            <a:chExt cx="1606946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946" cy="812800"/>
            </a:xfrm>
            <a:custGeom>
              <a:avLst/>
              <a:gdLst/>
              <a:ahLst/>
              <a:cxnLst/>
              <a:rect r="r" b="b" t="t" l="l"/>
              <a:pathLst>
                <a:path h="812800" w="1606946">
                  <a:moveTo>
                    <a:pt x="64713" y="0"/>
                  </a:moveTo>
                  <a:lnTo>
                    <a:pt x="1542233" y="0"/>
                  </a:lnTo>
                  <a:cubicBezTo>
                    <a:pt x="1559396" y="0"/>
                    <a:pt x="1575856" y="6818"/>
                    <a:pt x="1587992" y="18954"/>
                  </a:cubicBezTo>
                  <a:cubicBezTo>
                    <a:pt x="1600128" y="31090"/>
                    <a:pt x="1606946" y="47550"/>
                    <a:pt x="1606946" y="64713"/>
                  </a:cubicBezTo>
                  <a:lnTo>
                    <a:pt x="1606946" y="748087"/>
                  </a:lnTo>
                  <a:cubicBezTo>
                    <a:pt x="1606946" y="765250"/>
                    <a:pt x="1600128" y="781710"/>
                    <a:pt x="1587992" y="793846"/>
                  </a:cubicBezTo>
                  <a:cubicBezTo>
                    <a:pt x="1575856" y="805982"/>
                    <a:pt x="1559396" y="812800"/>
                    <a:pt x="1542233" y="812800"/>
                  </a:cubicBezTo>
                  <a:lnTo>
                    <a:pt x="64713" y="812800"/>
                  </a:lnTo>
                  <a:cubicBezTo>
                    <a:pt x="47550" y="812800"/>
                    <a:pt x="31090" y="805982"/>
                    <a:pt x="18954" y="793846"/>
                  </a:cubicBezTo>
                  <a:cubicBezTo>
                    <a:pt x="6818" y="781710"/>
                    <a:pt x="0" y="765250"/>
                    <a:pt x="0" y="748087"/>
                  </a:cubicBezTo>
                  <a:lnTo>
                    <a:pt x="0" y="64713"/>
                  </a:lnTo>
                  <a:cubicBezTo>
                    <a:pt x="0" y="47550"/>
                    <a:pt x="6818" y="31090"/>
                    <a:pt x="18954" y="18954"/>
                  </a:cubicBezTo>
                  <a:cubicBezTo>
                    <a:pt x="31090" y="6818"/>
                    <a:pt x="47550" y="0"/>
                    <a:pt x="64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0694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95544" y="4865466"/>
            <a:ext cx="6101372" cy="3086100"/>
            <a:chOff x="0" y="0"/>
            <a:chExt cx="160694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6946" cy="812800"/>
            </a:xfrm>
            <a:custGeom>
              <a:avLst/>
              <a:gdLst/>
              <a:ahLst/>
              <a:cxnLst/>
              <a:rect r="r" b="b" t="t" l="l"/>
              <a:pathLst>
                <a:path h="812800" w="1606946">
                  <a:moveTo>
                    <a:pt x="64713" y="0"/>
                  </a:moveTo>
                  <a:lnTo>
                    <a:pt x="1542233" y="0"/>
                  </a:lnTo>
                  <a:cubicBezTo>
                    <a:pt x="1559396" y="0"/>
                    <a:pt x="1575856" y="6818"/>
                    <a:pt x="1587992" y="18954"/>
                  </a:cubicBezTo>
                  <a:cubicBezTo>
                    <a:pt x="1600128" y="31090"/>
                    <a:pt x="1606946" y="47550"/>
                    <a:pt x="1606946" y="64713"/>
                  </a:cubicBezTo>
                  <a:lnTo>
                    <a:pt x="1606946" y="748087"/>
                  </a:lnTo>
                  <a:cubicBezTo>
                    <a:pt x="1606946" y="765250"/>
                    <a:pt x="1600128" y="781710"/>
                    <a:pt x="1587992" y="793846"/>
                  </a:cubicBezTo>
                  <a:cubicBezTo>
                    <a:pt x="1575856" y="805982"/>
                    <a:pt x="1559396" y="812800"/>
                    <a:pt x="1542233" y="812800"/>
                  </a:cubicBezTo>
                  <a:lnTo>
                    <a:pt x="64713" y="812800"/>
                  </a:lnTo>
                  <a:cubicBezTo>
                    <a:pt x="47550" y="812800"/>
                    <a:pt x="31090" y="805982"/>
                    <a:pt x="18954" y="793846"/>
                  </a:cubicBezTo>
                  <a:cubicBezTo>
                    <a:pt x="6818" y="781710"/>
                    <a:pt x="0" y="765250"/>
                    <a:pt x="0" y="748087"/>
                  </a:cubicBezTo>
                  <a:lnTo>
                    <a:pt x="0" y="64713"/>
                  </a:lnTo>
                  <a:cubicBezTo>
                    <a:pt x="0" y="47550"/>
                    <a:pt x="6818" y="31090"/>
                    <a:pt x="18954" y="18954"/>
                  </a:cubicBezTo>
                  <a:cubicBezTo>
                    <a:pt x="31090" y="6818"/>
                    <a:pt x="47550" y="0"/>
                    <a:pt x="64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60694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186445" y="4865466"/>
            <a:ext cx="3034459" cy="3034459"/>
          </a:xfrm>
          <a:custGeom>
            <a:avLst/>
            <a:gdLst/>
            <a:ahLst/>
            <a:cxnLst/>
            <a:rect r="r" b="b" t="t" l="l"/>
            <a:pathLst>
              <a:path h="3034459" w="3034459">
                <a:moveTo>
                  <a:pt x="0" y="0"/>
                </a:moveTo>
                <a:lnTo>
                  <a:pt x="3034458" y="0"/>
                </a:lnTo>
                <a:lnTo>
                  <a:pt x="3034458" y="3034459"/>
                </a:lnTo>
                <a:lnTo>
                  <a:pt x="0" y="3034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98279" y="4891287"/>
            <a:ext cx="3695903" cy="3034459"/>
          </a:xfrm>
          <a:custGeom>
            <a:avLst/>
            <a:gdLst/>
            <a:ahLst/>
            <a:cxnLst/>
            <a:rect r="r" b="b" t="t" l="l"/>
            <a:pathLst>
              <a:path h="3034459" w="3695903">
                <a:moveTo>
                  <a:pt x="0" y="0"/>
                </a:moveTo>
                <a:lnTo>
                  <a:pt x="3695903" y="0"/>
                </a:lnTo>
                <a:lnTo>
                  <a:pt x="3695903" y="3034459"/>
                </a:lnTo>
                <a:lnTo>
                  <a:pt x="0" y="3034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98456" y="1653884"/>
            <a:ext cx="10511808" cy="142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Arquitetura do Sistema Proposto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15743" y="8233361"/>
            <a:ext cx="2775863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Verilog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58299" y="8233361"/>
            <a:ext cx="2775863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FPGA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66038" y="3263065"/>
            <a:ext cx="6080165" cy="4213505"/>
          </a:xfrm>
          <a:custGeom>
            <a:avLst/>
            <a:gdLst/>
            <a:ahLst/>
            <a:cxnLst/>
            <a:rect r="r" b="b" t="t" l="l"/>
            <a:pathLst>
              <a:path h="4213505" w="6080165">
                <a:moveTo>
                  <a:pt x="0" y="0"/>
                </a:moveTo>
                <a:lnTo>
                  <a:pt x="6080164" y="0"/>
                </a:lnTo>
                <a:lnTo>
                  <a:pt x="6080164" y="4213505"/>
                </a:lnTo>
                <a:lnTo>
                  <a:pt x="0" y="4213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46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056" y="1143000"/>
            <a:ext cx="10511808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Módulos: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193" y="3919855"/>
            <a:ext cx="694372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Módulo Transmissor (UART TX)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Módulo Receptor (UART RX)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Módulo CRC-8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Módulo Top_Level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49783" y="2911963"/>
            <a:ext cx="7609517" cy="5098376"/>
          </a:xfrm>
          <a:custGeom>
            <a:avLst/>
            <a:gdLst/>
            <a:ahLst/>
            <a:cxnLst/>
            <a:rect r="r" b="b" t="t" l="l"/>
            <a:pathLst>
              <a:path h="5098376" w="7609517">
                <a:moveTo>
                  <a:pt x="0" y="0"/>
                </a:moveTo>
                <a:lnTo>
                  <a:pt x="7609517" y="0"/>
                </a:lnTo>
                <a:lnTo>
                  <a:pt x="7609517" y="5098376"/>
                </a:lnTo>
                <a:lnTo>
                  <a:pt x="0" y="509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0056" y="1143000"/>
            <a:ext cx="10511808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Full-Duplex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711357"/>
            <a:ext cx="8265356" cy="611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transmissor e </a:t>
            </a: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receptor são implementados como módulos completamente independentes e paralelos.</a:t>
            </a:r>
          </a:p>
          <a:p>
            <a:pPr algn="l">
              <a:lnSpc>
                <a:spcPts val="3474"/>
              </a:lnSpc>
            </a:pPr>
          </a:p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Cada módulo tem sua própria máquina de estados , seus próprios contadores e registradores de dados.</a:t>
            </a:r>
          </a:p>
          <a:p>
            <a:pPr algn="l">
              <a:lnSpc>
                <a:spcPts val="3474"/>
              </a:lnSpc>
            </a:pPr>
          </a:p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 operação de um não interfere nem bloqueia a operação do outro.</a:t>
            </a:r>
          </a:p>
          <a:p>
            <a:pPr algn="l">
              <a:lnSpc>
                <a:spcPts val="3474"/>
              </a:lnSpc>
            </a:pPr>
          </a:p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Isso significa que o transmissor pode estar no meio do envio de um byte (estado DATA) enquanto o receptor, ao mesmo tempo, detecta um start bit e começa a receber um outro byte.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3554" y="3302752"/>
            <a:ext cx="7801849" cy="4022605"/>
          </a:xfrm>
          <a:custGeom>
            <a:avLst/>
            <a:gdLst/>
            <a:ahLst/>
            <a:cxnLst/>
            <a:rect r="r" b="b" t="t" l="l"/>
            <a:pathLst>
              <a:path h="4022605" w="7801849">
                <a:moveTo>
                  <a:pt x="0" y="0"/>
                </a:moveTo>
                <a:lnTo>
                  <a:pt x="7801849" y="0"/>
                </a:lnTo>
                <a:lnTo>
                  <a:pt x="7801849" y="4022604"/>
                </a:lnTo>
                <a:lnTo>
                  <a:pt x="0" y="402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88096" y="752088"/>
            <a:ext cx="10511808" cy="142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Do Clock ao Bit Rate: O Divisor de Timing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8691" y="3327021"/>
            <a:ext cx="8265356" cy="392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clock de 50 MHz da placa</a:t>
            </a: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precisa ser "dividido" para gerar os pulsos lentos do baud rate.</a:t>
            </a:r>
          </a:p>
          <a:p>
            <a:pPr algn="l">
              <a:lnSpc>
                <a:spcPts val="3474"/>
              </a:lnSpc>
            </a:pPr>
          </a:p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</a:t>
            </a: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 cada estado (START, DATA, STOP), um contador vai de 0 a 433 (BIT_TIME - 1)</a:t>
            </a:r>
          </a:p>
          <a:p>
            <a:pPr algn="l">
              <a:lnSpc>
                <a:spcPts val="3474"/>
              </a:lnSpc>
            </a:pPr>
          </a:p>
          <a:p>
            <a:pPr algn="l" marL="535776" indent="-267888" lvl="1">
              <a:lnSpc>
                <a:spcPts val="3474"/>
              </a:lnSpc>
              <a:buFont typeface="Arial"/>
              <a:buChar char="•"/>
            </a:pP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Quando</a:t>
            </a:r>
            <a:r>
              <a:rPr lang="en-US" sz="2481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 o contador atinge o valor máximo, o sistema sabe que é hora de processar o próximo bit</a:t>
            </a:r>
          </a:p>
          <a:p>
            <a:pPr algn="l">
              <a:lnSpc>
                <a:spcPts val="347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43814" y="2788134"/>
            <a:ext cx="6915486" cy="6206649"/>
          </a:xfrm>
          <a:custGeom>
            <a:avLst/>
            <a:gdLst/>
            <a:ahLst/>
            <a:cxnLst/>
            <a:rect r="r" b="b" t="t" l="l"/>
            <a:pathLst>
              <a:path h="6206649" w="6915486">
                <a:moveTo>
                  <a:pt x="0" y="0"/>
                </a:moveTo>
                <a:lnTo>
                  <a:pt x="6915486" y="0"/>
                </a:lnTo>
                <a:lnTo>
                  <a:pt x="6915486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7201" y="957831"/>
            <a:ext cx="6993599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Módulo Transmissor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7375" y="2003285"/>
            <a:ext cx="141132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Enviar um byte de dados (tx_data) quando o sinal (tx_start) é ativado.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16876"/>
            <a:ext cx="7193527" cy="303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IDLE: Aguarda o início.  Ao receber </a:t>
            </a: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tx_start, carrega o dado, ativa tx_busy e envia o start bit (tx = 0).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START: Mantém o start bit pela duração de BIT_TIME.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DATA: Envia cada bit de dado (LSB para MSB) a cada BIT_TIME.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STOP: Envia o stop bit e o crc calculado (tx = 1) e retorna para IDLE.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9967"/>
            <a:ext cx="37437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Funcionamento: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96810" y="9199243"/>
            <a:ext cx="1563081" cy="603141"/>
            <a:chOff x="0" y="0"/>
            <a:chExt cx="105321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16363" y="-3506960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0" y="6504748"/>
                </a:moveTo>
                <a:lnTo>
                  <a:pt x="8003605" y="6504748"/>
                </a:lnTo>
                <a:lnTo>
                  <a:pt x="8003605" y="0"/>
                </a:lnTo>
                <a:lnTo>
                  <a:pt x="0" y="0"/>
                </a:lnTo>
                <a:lnTo>
                  <a:pt x="0" y="6504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931968" y="7856389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7305737" y="0"/>
                </a:moveTo>
                <a:lnTo>
                  <a:pt x="0" y="0"/>
                </a:lnTo>
                <a:lnTo>
                  <a:pt x="0" y="5937571"/>
                </a:lnTo>
                <a:lnTo>
                  <a:pt x="7305737" y="5937571"/>
                </a:lnTo>
                <a:lnTo>
                  <a:pt x="73057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613322">
            <a:off x="-1705507" y="-2111077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5" y="0"/>
                </a:moveTo>
                <a:lnTo>
                  <a:pt x="0" y="0"/>
                </a:lnTo>
                <a:lnTo>
                  <a:pt x="0" y="5509197"/>
                </a:lnTo>
                <a:lnTo>
                  <a:pt x="9201165" y="5509197"/>
                </a:lnTo>
                <a:lnTo>
                  <a:pt x="920116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613322">
            <a:off x="10672743" y="6851247"/>
            <a:ext cx="9311768" cy="5575421"/>
          </a:xfrm>
          <a:custGeom>
            <a:avLst/>
            <a:gdLst/>
            <a:ahLst/>
            <a:cxnLst/>
            <a:rect r="r" b="b" t="t" l="l"/>
            <a:pathLst>
              <a:path h="5575421" w="9311768">
                <a:moveTo>
                  <a:pt x="0" y="5575421"/>
                </a:moveTo>
                <a:lnTo>
                  <a:pt x="9311767" y="5575421"/>
                </a:lnTo>
                <a:lnTo>
                  <a:pt x="9311767" y="0"/>
                </a:lnTo>
                <a:lnTo>
                  <a:pt x="0" y="0"/>
                </a:lnTo>
                <a:lnTo>
                  <a:pt x="0" y="5575421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55833" y="5180965"/>
            <a:ext cx="5785094" cy="3854319"/>
          </a:xfrm>
          <a:custGeom>
            <a:avLst/>
            <a:gdLst/>
            <a:ahLst/>
            <a:cxnLst/>
            <a:rect r="r" b="b" t="t" l="l"/>
            <a:pathLst>
              <a:path h="3854319" w="5785094">
                <a:moveTo>
                  <a:pt x="0" y="0"/>
                </a:moveTo>
                <a:lnTo>
                  <a:pt x="5785094" y="0"/>
                </a:lnTo>
                <a:lnTo>
                  <a:pt x="5785094" y="3854319"/>
                </a:lnTo>
                <a:lnTo>
                  <a:pt x="0" y="3854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33071" y="5180965"/>
            <a:ext cx="5785094" cy="3854319"/>
          </a:xfrm>
          <a:custGeom>
            <a:avLst/>
            <a:gdLst/>
            <a:ahLst/>
            <a:cxnLst/>
            <a:rect r="r" b="b" t="t" l="l"/>
            <a:pathLst>
              <a:path h="3854319" w="5785094">
                <a:moveTo>
                  <a:pt x="0" y="0"/>
                </a:moveTo>
                <a:lnTo>
                  <a:pt x="5785094" y="0"/>
                </a:lnTo>
                <a:lnTo>
                  <a:pt x="5785094" y="3854319"/>
                </a:lnTo>
                <a:lnTo>
                  <a:pt x="0" y="38543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06942" y="520377"/>
            <a:ext cx="5074116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89"/>
              </a:lnSpc>
            </a:pPr>
            <a:r>
              <a:rPr lang="en-US" sz="6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53796" y="1648772"/>
            <a:ext cx="12180408" cy="315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506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UART é um protocolo simples e barato para comunicação serial.</a:t>
            </a:r>
          </a:p>
          <a:p>
            <a:pPr algn="l" marL="647695" indent="-323848" lvl="1">
              <a:lnSpc>
                <a:spcPts val="506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Muito utilizado em sistemas embarcados e dispositivos eletrônicos.</a:t>
            </a:r>
          </a:p>
          <a:p>
            <a:pPr algn="l" marL="647695" indent="-323848" lvl="1">
              <a:lnSpc>
                <a:spcPts val="506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Porém, é suscetível a erros (ruído, interferência, bits invertidos).</a:t>
            </a:r>
          </a:p>
          <a:p>
            <a:pPr algn="l" marL="647695" indent="-323848" lvl="1">
              <a:lnSpc>
                <a:spcPts val="506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Este trabalho mostra como o CRC-8 aumenta a confiabilidade da comunicação.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2017" y="3428835"/>
            <a:ext cx="6149669" cy="6425846"/>
          </a:xfrm>
          <a:custGeom>
            <a:avLst/>
            <a:gdLst/>
            <a:ahLst/>
            <a:cxnLst/>
            <a:rect r="r" b="b" t="t" l="l"/>
            <a:pathLst>
              <a:path h="6425846" w="6149669">
                <a:moveTo>
                  <a:pt x="0" y="0"/>
                </a:moveTo>
                <a:lnTo>
                  <a:pt x="6149669" y="0"/>
                </a:lnTo>
                <a:lnTo>
                  <a:pt x="6149669" y="6425846"/>
                </a:lnTo>
                <a:lnTo>
                  <a:pt x="0" y="642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" r="0" b="-3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7201" y="1143000"/>
            <a:ext cx="6993599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Módulo Receptor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73743" y="2188454"/>
            <a:ext cx="129405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Monitorar a linha rx, receber o byte de dados e validar o frame.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33733"/>
            <a:ext cx="7193527" cy="341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IDLE: Aguarda a linha r</a:t>
            </a: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x ir para nível baixo (possível start bit).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START: Amostra o sinal no meio do bit (HALF_BIT) para confirmar que é um start bit válido.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DATA: Amostra a linha a cada BIT_TIME para ler os 8 bits de dados.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STOP: Verifica se o stop bit está em nível alto. Se sim, verifica o crc para ver se o dado é válido (rx_valid = 1);  senão, sinaliza um erro (rx_error = 1).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9967"/>
            <a:ext cx="37437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Funcionamento: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87285" y="9199243"/>
            <a:ext cx="1563081" cy="603141"/>
            <a:chOff x="0" y="0"/>
            <a:chExt cx="105321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14528" y="3279025"/>
            <a:ext cx="6436037" cy="6221788"/>
          </a:xfrm>
          <a:custGeom>
            <a:avLst/>
            <a:gdLst/>
            <a:ahLst/>
            <a:cxnLst/>
            <a:rect r="r" b="b" t="t" l="l"/>
            <a:pathLst>
              <a:path h="6221788" w="6436037">
                <a:moveTo>
                  <a:pt x="0" y="0"/>
                </a:moveTo>
                <a:lnTo>
                  <a:pt x="6436037" y="0"/>
                </a:lnTo>
                <a:lnTo>
                  <a:pt x="6436037" y="6221788"/>
                </a:lnTo>
                <a:lnTo>
                  <a:pt x="0" y="6221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4924" y="868887"/>
            <a:ext cx="4958152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Módulo CRC-8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4655" y="1872864"/>
            <a:ext cx="121586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UART só detecta erros de framing (stop bit), mas não se os bits de dados foram corrompidos. A solução é usar o CRC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59420"/>
            <a:ext cx="7193527" cy="303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Na transmissão: Após enviar o byte de dados original, o módulo uart_tx envia um segundo byte: o valor do CRC-8 calculado para o dado original.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Na Recepção: O uart_rx recebe o primeiro byte (dado) e o envia para o módulo crc8</a:t>
            </a:r>
          </a:p>
          <a:p>
            <a:pPr algn="l" marL="466298" indent="-233149" lvl="1">
              <a:lnSpc>
                <a:spcPts val="3023"/>
              </a:lnSpc>
              <a:buFont typeface="Arial"/>
              <a:buChar char="•"/>
            </a:pPr>
            <a:r>
              <a:rPr lang="en-US" sz="215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Verificação: O top_level compara o CRC que chegou (2º byte) com o CRC que o módulo crc8 calculou localmente. Se forem iguais, os dados são válidos.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9967"/>
            <a:ext cx="37437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Funcionamento: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0967" y="3573065"/>
            <a:ext cx="6323184" cy="6229318"/>
          </a:xfrm>
          <a:custGeom>
            <a:avLst/>
            <a:gdLst/>
            <a:ahLst/>
            <a:cxnLst/>
            <a:rect r="r" b="b" t="t" l="l"/>
            <a:pathLst>
              <a:path h="6229318" w="6323184">
                <a:moveTo>
                  <a:pt x="0" y="0"/>
                </a:moveTo>
                <a:lnTo>
                  <a:pt x="6323184" y="0"/>
                </a:lnTo>
                <a:lnTo>
                  <a:pt x="6323184" y="6229318"/>
                </a:lnTo>
                <a:lnTo>
                  <a:pt x="0" y="6229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06546" y="973024"/>
            <a:ext cx="6274909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Módulo Top_Level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4655" y="2121235"/>
            <a:ext cx="121586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Une os módulos e define o fluxo de operações em um sistema funcional para teste na placa DE2.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28983"/>
            <a:ext cx="6702851" cy="283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usuário define um byte nas chaves </a:t>
            </a: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SW[7:0].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Pressionar KEY[1] inicia a transmissão.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Pressionar KEY[0] reseta o sistema.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O uart_tx envia o byte junto ao seu CRC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Quando a recepção é válida, o crc8 calcula o checksum e o compara com o recebido.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Resultados (byte recebido e status "Ok") são exibidos nos LEDs e displays.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9967"/>
            <a:ext cx="40524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Fluxo de operações: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8471" y="2686605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9" y="0"/>
                </a:lnTo>
                <a:lnTo>
                  <a:pt x="113012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8538" y="974761"/>
            <a:ext cx="11644807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Interface e Exibição de Resultados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44683"/>
            <a:ext cx="6702851" cy="319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LEDR[7:0]: Exibem os 8 bits do último byte de dados recebido corretamente.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HEX2 (Display): Mostra o valor hexadecimal do byte recebido 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HEX5 e HEX4 (Display): Exibem "ON" quando o CRC recebido bate com o CRC calculado. E “ER” quando o CRC não coincidem.</a:t>
            </a: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LEDG: LEDG[0] = rx_valid, LEDG[1] = tx_busy, LEDG[2] = rx_error.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87285" y="9199243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32835" y="3448578"/>
            <a:ext cx="6726465" cy="5809722"/>
          </a:xfrm>
          <a:custGeom>
            <a:avLst/>
            <a:gdLst/>
            <a:ahLst/>
            <a:cxnLst/>
            <a:rect r="r" b="b" t="t" l="l"/>
            <a:pathLst>
              <a:path h="5809722" w="6726465">
                <a:moveTo>
                  <a:pt x="0" y="0"/>
                </a:moveTo>
                <a:lnTo>
                  <a:pt x="6726465" y="0"/>
                </a:lnTo>
                <a:lnTo>
                  <a:pt x="6726465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06546" y="973024"/>
            <a:ext cx="6274909" cy="73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43"/>
              </a:lnSpc>
            </a:pPr>
            <a:r>
              <a:rPr lang="en-US" sz="5612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Teste Loopback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4655" y="1874343"/>
            <a:ext cx="1215868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Forma de validar o sistema de comunicação conectando a saída do transmissor diretamente à entrada do receptor.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531" y="6305814"/>
            <a:ext cx="6702851" cy="177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Designamos o sinal tx para um pino físico da FPGA  e o sinal rx para outro.</a:t>
            </a:r>
          </a:p>
          <a:p>
            <a:pPr algn="l">
              <a:lnSpc>
                <a:spcPts val="2817"/>
              </a:lnSpc>
            </a:pPr>
          </a:p>
          <a:p>
            <a:pPr algn="l" marL="434491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Depois, conectamos fisicamente esses dois pinos usando um jumper fêmea-fêmea.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19967"/>
            <a:ext cx="42787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Fluxo de operações: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7262.966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4808522" y="-2103658"/>
            <a:ext cx="8670957" cy="1541906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4555" y="141605"/>
            <a:ext cx="20359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Vídeo: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16363" y="-3506960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0" y="6504748"/>
                </a:moveTo>
                <a:lnTo>
                  <a:pt x="8003605" y="6504748"/>
                </a:lnTo>
                <a:lnTo>
                  <a:pt x="8003605" y="0"/>
                </a:lnTo>
                <a:lnTo>
                  <a:pt x="0" y="0"/>
                </a:lnTo>
                <a:lnTo>
                  <a:pt x="0" y="6504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931968" y="7856389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7305737" y="0"/>
                </a:moveTo>
                <a:lnTo>
                  <a:pt x="0" y="0"/>
                </a:lnTo>
                <a:lnTo>
                  <a:pt x="0" y="5937571"/>
                </a:lnTo>
                <a:lnTo>
                  <a:pt x="7305737" y="5937571"/>
                </a:lnTo>
                <a:lnTo>
                  <a:pt x="73057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613322">
            <a:off x="-1705507" y="-2111077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5" y="0"/>
                </a:moveTo>
                <a:lnTo>
                  <a:pt x="0" y="0"/>
                </a:lnTo>
                <a:lnTo>
                  <a:pt x="0" y="5509197"/>
                </a:lnTo>
                <a:lnTo>
                  <a:pt x="9201165" y="5509197"/>
                </a:lnTo>
                <a:lnTo>
                  <a:pt x="920116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20057" y="686342"/>
            <a:ext cx="7648435" cy="141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09"/>
              </a:lnSpc>
            </a:pPr>
            <a:r>
              <a:rPr lang="en-US" sz="1083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Referências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8898" y="2508567"/>
            <a:ext cx="9190753" cy="6749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4492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ROHDE &amp; SCHWARZ. Compreender UART. Disponível em: </a:t>
            </a:r>
            <a:r>
              <a:rPr lang="en-US" sz="2012" u="sng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  <a:hlinkClick r:id="rId7" tooltip="https://www.rohde-schwarz.com/br/produtos/teste-e-medicao/essentials-test-equipment/digital-oscilloscopes/compreender-uart_254524.html"/>
              </a:rPr>
              <a:t>https://www.rohde-schwarz.com/br/produtos/teste-e-medicao/essentials-test-equipment/digital-oscilloscopes/compreender-uart_254524.html</a:t>
            </a: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 Acesso em: 21 ago. 2025.</a:t>
            </a:r>
          </a:p>
          <a:p>
            <a:pPr algn="l">
              <a:lnSpc>
                <a:spcPts val="2817"/>
              </a:lnSpc>
            </a:pPr>
          </a:p>
          <a:p>
            <a:pPr algn="l" marL="434492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KONG, Lingxi; NIU, Qirui; YANG, Pai. Design and implementation of UART based on Verilog HDL. Highlights in Science, Engineering and Technology TPCEE 2022, v. 38, p. 949-955, 2023. DOI:10. (GitHub do projeto.).</a:t>
            </a:r>
          </a:p>
          <a:p>
            <a:pPr algn="l">
              <a:lnSpc>
                <a:spcPts val="2817"/>
              </a:lnSpc>
            </a:pPr>
          </a:p>
          <a:p>
            <a:pPr algn="l" marL="434492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ALTERA CORPORATION. DE2 Pin Table. [S. l.], [2006?]. Disponível em: GitHub do projeto.</a:t>
            </a:r>
          </a:p>
          <a:p>
            <a:pPr algn="l">
              <a:lnSpc>
                <a:spcPts val="2817"/>
              </a:lnSpc>
            </a:pPr>
          </a:p>
          <a:p>
            <a:pPr algn="l" marL="434492" indent="-217246" lvl="1">
              <a:lnSpc>
                <a:spcPts val="2817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AUTOR(ES) do projeto. Projeto UART Full-Duplex com CRC. [S. l.], [2025?]. Disponível em: GitHub do projeto.</a:t>
            </a:r>
          </a:p>
          <a:p>
            <a:pPr algn="l">
              <a:lnSpc>
                <a:spcPts val="2817"/>
              </a:lnSpc>
            </a:pPr>
          </a:p>
          <a:p>
            <a:pPr algn="just" marL="434492" indent="-217246" lvl="1">
              <a:lnSpc>
                <a:spcPts val="293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KAVANAGH, Ken. Cyclic Redundancy Checking Ensures Correct Data Communications. Analog Dialogue, v. 45, fev. 2011. Disponível em: Analog.com. Acesso em: 21 ago. 2025.</a:t>
            </a:r>
            <a:r>
              <a:rPr lang="en-US" sz="201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.</a:t>
            </a:r>
          </a:p>
          <a:p>
            <a:pPr algn="l">
              <a:lnSpc>
                <a:spcPts val="2817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16363" y="-3506960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0" y="6504748"/>
                </a:moveTo>
                <a:lnTo>
                  <a:pt x="8003605" y="6504748"/>
                </a:lnTo>
                <a:lnTo>
                  <a:pt x="8003605" y="0"/>
                </a:lnTo>
                <a:lnTo>
                  <a:pt x="0" y="0"/>
                </a:lnTo>
                <a:lnTo>
                  <a:pt x="0" y="6504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931968" y="7856389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7305737" y="0"/>
                </a:moveTo>
                <a:lnTo>
                  <a:pt x="0" y="0"/>
                </a:lnTo>
                <a:lnTo>
                  <a:pt x="0" y="5937571"/>
                </a:lnTo>
                <a:lnTo>
                  <a:pt x="7305737" y="5937571"/>
                </a:lnTo>
                <a:lnTo>
                  <a:pt x="73057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613322">
            <a:off x="-1705507" y="-2111077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5" y="0"/>
                </a:moveTo>
                <a:lnTo>
                  <a:pt x="0" y="0"/>
                </a:lnTo>
                <a:lnTo>
                  <a:pt x="0" y="5509197"/>
                </a:lnTo>
                <a:lnTo>
                  <a:pt x="9201165" y="5509197"/>
                </a:lnTo>
                <a:lnTo>
                  <a:pt x="920116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1613322">
            <a:off x="10792342" y="6888880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5509197"/>
                </a:moveTo>
                <a:lnTo>
                  <a:pt x="9201165" y="5509197"/>
                </a:lnTo>
                <a:lnTo>
                  <a:pt x="9201165" y="0"/>
                </a:lnTo>
                <a:lnTo>
                  <a:pt x="0" y="0"/>
                </a:lnTo>
                <a:lnTo>
                  <a:pt x="0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67928" y="1314450"/>
            <a:ext cx="9152145" cy="168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75"/>
              </a:lnSpc>
            </a:pPr>
            <a:r>
              <a:rPr lang="en-US" sz="12964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Obrigado!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52205" y="-3369378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8003605" y="0"/>
                </a:moveTo>
                <a:lnTo>
                  <a:pt x="0" y="0"/>
                </a:lnTo>
                <a:lnTo>
                  <a:pt x="0" y="6504748"/>
                </a:lnTo>
                <a:lnTo>
                  <a:pt x="8003605" y="6504748"/>
                </a:lnTo>
                <a:lnTo>
                  <a:pt x="8003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3366">
            <a:off x="10835523" y="-2240258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0"/>
                </a:moveTo>
                <a:lnTo>
                  <a:pt x="9201164" y="0"/>
                </a:lnTo>
                <a:lnTo>
                  <a:pt x="9201164" y="5509197"/>
                </a:lnTo>
                <a:lnTo>
                  <a:pt x="0" y="5509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600446" y="5484766"/>
            <a:ext cx="9736503" cy="4225916"/>
          </a:xfrm>
          <a:custGeom>
            <a:avLst/>
            <a:gdLst/>
            <a:ahLst/>
            <a:cxnLst/>
            <a:rect r="r" b="b" t="t" l="l"/>
            <a:pathLst>
              <a:path h="4225916" w="9736503">
                <a:moveTo>
                  <a:pt x="0" y="0"/>
                </a:moveTo>
                <a:lnTo>
                  <a:pt x="9736502" y="0"/>
                </a:lnTo>
                <a:lnTo>
                  <a:pt x="9736502" y="4225917"/>
                </a:lnTo>
                <a:lnTo>
                  <a:pt x="0" y="4225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70" r="-2213" b="-367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73463" y="6319648"/>
            <a:ext cx="1662114" cy="2103771"/>
          </a:xfrm>
          <a:custGeom>
            <a:avLst/>
            <a:gdLst/>
            <a:ahLst/>
            <a:cxnLst/>
            <a:rect r="r" b="b" t="t" l="l"/>
            <a:pathLst>
              <a:path h="2103771" w="1662114">
                <a:moveTo>
                  <a:pt x="0" y="0"/>
                </a:moveTo>
                <a:lnTo>
                  <a:pt x="1662114" y="0"/>
                </a:lnTo>
                <a:lnTo>
                  <a:pt x="1662114" y="2103770"/>
                </a:lnTo>
                <a:lnTo>
                  <a:pt x="0" y="210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32401" y="650240"/>
            <a:ext cx="12772119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89"/>
              </a:lnSpc>
            </a:pPr>
            <a:r>
              <a:rPr lang="en-US" sz="6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Contexto Histórico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41125" y="1744107"/>
            <a:ext cx="11754671" cy="374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Anos 1960: surgimento do UAR</a:t>
            </a: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 em terminais seriais (RS-232).</a:t>
            </a:r>
          </a:p>
          <a:p>
            <a:pPr algn="l" marL="604516" indent="-302258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Décadas 70–90: usado em modems e computadores pessoais.</a:t>
            </a:r>
          </a:p>
          <a:p>
            <a:pPr algn="l" marL="604516" indent="-302258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Anos 2000: difundido em microcontroladores e sistemas embarcados.</a:t>
            </a:r>
          </a:p>
          <a:p>
            <a:pPr algn="l" marL="604516" indent="-302258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Hoje: ainda aplicado em sistemas simples, mas substituído em alguns casos por SPI, I²C e USB</a:t>
            </a:r>
          </a:p>
          <a:p>
            <a:pPr algn="l">
              <a:lnSpc>
                <a:spcPts val="495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216363" y="-3506960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0" y="6504748"/>
                </a:moveTo>
                <a:lnTo>
                  <a:pt x="8003605" y="6504748"/>
                </a:lnTo>
                <a:lnTo>
                  <a:pt x="8003605" y="0"/>
                </a:lnTo>
                <a:lnTo>
                  <a:pt x="0" y="0"/>
                </a:lnTo>
                <a:lnTo>
                  <a:pt x="0" y="6504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931968" y="7856389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7305737" y="0"/>
                </a:moveTo>
                <a:lnTo>
                  <a:pt x="0" y="0"/>
                </a:lnTo>
                <a:lnTo>
                  <a:pt x="0" y="5937571"/>
                </a:lnTo>
                <a:lnTo>
                  <a:pt x="7305737" y="5937571"/>
                </a:lnTo>
                <a:lnTo>
                  <a:pt x="73057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613322">
            <a:off x="10792342" y="6888880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5509197"/>
                </a:moveTo>
                <a:lnTo>
                  <a:pt x="9201165" y="5509197"/>
                </a:lnTo>
                <a:lnTo>
                  <a:pt x="9201165" y="0"/>
                </a:lnTo>
                <a:lnTo>
                  <a:pt x="0" y="0"/>
                </a:lnTo>
                <a:lnTo>
                  <a:pt x="0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44220" y="2997788"/>
            <a:ext cx="14133539" cy="5954827"/>
            <a:chOff x="0" y="0"/>
            <a:chExt cx="1195711" cy="5037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5711" cy="503784"/>
            </a:xfrm>
            <a:custGeom>
              <a:avLst/>
              <a:gdLst/>
              <a:ahLst/>
              <a:cxnLst/>
              <a:rect r="r" b="b" t="t" l="l"/>
              <a:pathLst>
                <a:path h="503784" w="1195711">
                  <a:moveTo>
                    <a:pt x="12051" y="0"/>
                  </a:moveTo>
                  <a:lnTo>
                    <a:pt x="1183661" y="0"/>
                  </a:lnTo>
                  <a:cubicBezTo>
                    <a:pt x="1186857" y="0"/>
                    <a:pt x="1189922" y="1270"/>
                    <a:pt x="1192182" y="3530"/>
                  </a:cubicBezTo>
                  <a:cubicBezTo>
                    <a:pt x="1194442" y="5790"/>
                    <a:pt x="1195711" y="8855"/>
                    <a:pt x="1195711" y="12051"/>
                  </a:cubicBezTo>
                  <a:lnTo>
                    <a:pt x="1195711" y="491733"/>
                  </a:lnTo>
                  <a:cubicBezTo>
                    <a:pt x="1195711" y="494929"/>
                    <a:pt x="1194442" y="497995"/>
                    <a:pt x="1192182" y="500255"/>
                  </a:cubicBezTo>
                  <a:cubicBezTo>
                    <a:pt x="1189922" y="502515"/>
                    <a:pt x="1186857" y="503784"/>
                    <a:pt x="1183661" y="503784"/>
                  </a:cubicBezTo>
                  <a:lnTo>
                    <a:pt x="12051" y="503784"/>
                  </a:lnTo>
                  <a:cubicBezTo>
                    <a:pt x="5395" y="503784"/>
                    <a:pt x="0" y="498389"/>
                    <a:pt x="0" y="491733"/>
                  </a:cubicBezTo>
                  <a:lnTo>
                    <a:pt x="0" y="12051"/>
                  </a:lnTo>
                  <a:cubicBezTo>
                    <a:pt x="0" y="8855"/>
                    <a:pt x="1270" y="5790"/>
                    <a:pt x="3530" y="3530"/>
                  </a:cubicBezTo>
                  <a:cubicBezTo>
                    <a:pt x="5790" y="1270"/>
                    <a:pt x="8855" y="0"/>
                    <a:pt x="1205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77" r="0" b="-1177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AutoShape 10" id="10"/>
          <p:cNvSpPr/>
          <p:nvPr/>
        </p:nvSpPr>
        <p:spPr>
          <a:xfrm flipV="true">
            <a:off x="11149051" y="-568172"/>
            <a:ext cx="0" cy="11348415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6077" y="500923"/>
            <a:ext cx="11315847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Transmissor UART (8N1) - Serialização, temporização e controle tx_busy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2126B">
                <a:alpha val="100000"/>
              </a:srgbClr>
            </a:gs>
            <a:gs pos="100000">
              <a:srgbClr val="2B4E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2183" y="2813335"/>
            <a:ext cx="15084585" cy="5212671"/>
          </a:xfrm>
          <a:custGeom>
            <a:avLst/>
            <a:gdLst/>
            <a:ahLst/>
            <a:cxnLst/>
            <a:rect r="r" b="b" t="t" l="l"/>
            <a:pathLst>
              <a:path h="5212671" w="15084585">
                <a:moveTo>
                  <a:pt x="0" y="0"/>
                </a:moveTo>
                <a:lnTo>
                  <a:pt x="15084584" y="0"/>
                </a:lnTo>
                <a:lnTo>
                  <a:pt x="15084584" y="5212671"/>
                </a:lnTo>
                <a:lnTo>
                  <a:pt x="0" y="5212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6" t="-233" r="0" b="-2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43699" y="296118"/>
            <a:ext cx="7200602" cy="13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2"/>
              </a:lnSpc>
            </a:pPr>
            <a:r>
              <a:rPr lang="en-US" sz="7652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Protocolo UART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0746" y="8611871"/>
            <a:ext cx="1600200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Entradas: clk, rst_n, tx_data[7:0], start_tx | Saídas: tx_serial_out, tx_busy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51442" y="9404986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51442" y="9508119"/>
            <a:ext cx="156308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05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52205" y="-3369378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8003605" y="0"/>
                </a:moveTo>
                <a:lnTo>
                  <a:pt x="0" y="0"/>
                </a:lnTo>
                <a:lnTo>
                  <a:pt x="0" y="6504748"/>
                </a:lnTo>
                <a:lnTo>
                  <a:pt x="8003605" y="6504748"/>
                </a:lnTo>
                <a:lnTo>
                  <a:pt x="8003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57914" y="7862827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0" y="0"/>
                </a:moveTo>
                <a:lnTo>
                  <a:pt x="7305737" y="0"/>
                </a:lnTo>
                <a:lnTo>
                  <a:pt x="7305737" y="5937572"/>
                </a:lnTo>
                <a:lnTo>
                  <a:pt x="0" y="5937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3366">
            <a:off x="10431311" y="-1689625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0"/>
                </a:moveTo>
                <a:lnTo>
                  <a:pt x="9201164" y="0"/>
                </a:lnTo>
                <a:lnTo>
                  <a:pt x="9201164" y="5509197"/>
                </a:lnTo>
                <a:lnTo>
                  <a:pt x="0" y="5509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738957">
            <a:off x="-1398556" y="6595402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4" y="5509197"/>
                </a:moveTo>
                <a:lnTo>
                  <a:pt x="0" y="5509197"/>
                </a:lnTo>
                <a:lnTo>
                  <a:pt x="0" y="0"/>
                </a:lnTo>
                <a:lnTo>
                  <a:pt x="9201164" y="0"/>
                </a:lnTo>
                <a:lnTo>
                  <a:pt x="9201164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180717" y="2814762"/>
            <a:ext cx="11841469" cy="6253304"/>
          </a:xfrm>
          <a:custGeom>
            <a:avLst/>
            <a:gdLst/>
            <a:ahLst/>
            <a:cxnLst/>
            <a:rect r="r" b="b" t="t" l="l"/>
            <a:pathLst>
              <a:path h="6253304" w="11841469">
                <a:moveTo>
                  <a:pt x="0" y="0"/>
                </a:moveTo>
                <a:lnTo>
                  <a:pt x="11841469" y="0"/>
                </a:lnTo>
                <a:lnTo>
                  <a:pt x="11841469" y="6253304"/>
                </a:lnTo>
                <a:lnTo>
                  <a:pt x="0" y="6253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58" r="0" b="-325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4563" y="484206"/>
            <a:ext cx="17118873" cy="176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89"/>
              </a:lnSpc>
            </a:pPr>
            <a:r>
              <a:rPr lang="en-US" sz="69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Pacote de transmissão de mensagem UART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52205" y="-3369378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8003605" y="0"/>
                </a:moveTo>
                <a:lnTo>
                  <a:pt x="0" y="0"/>
                </a:lnTo>
                <a:lnTo>
                  <a:pt x="0" y="6504748"/>
                </a:lnTo>
                <a:lnTo>
                  <a:pt x="8003605" y="6504748"/>
                </a:lnTo>
                <a:lnTo>
                  <a:pt x="8003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468" y="7718807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0" y="0"/>
                </a:moveTo>
                <a:lnTo>
                  <a:pt x="7305737" y="0"/>
                </a:lnTo>
                <a:lnTo>
                  <a:pt x="7305737" y="5937571"/>
                </a:lnTo>
                <a:lnTo>
                  <a:pt x="0" y="593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3366">
            <a:off x="10431311" y="-1689625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0"/>
                </a:moveTo>
                <a:lnTo>
                  <a:pt x="9201164" y="0"/>
                </a:lnTo>
                <a:lnTo>
                  <a:pt x="9201164" y="5509197"/>
                </a:lnTo>
                <a:lnTo>
                  <a:pt x="0" y="5509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738957">
            <a:off x="-1398556" y="6595402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4" y="5509197"/>
                </a:moveTo>
                <a:lnTo>
                  <a:pt x="0" y="5509197"/>
                </a:lnTo>
                <a:lnTo>
                  <a:pt x="0" y="0"/>
                </a:lnTo>
                <a:lnTo>
                  <a:pt x="9201164" y="0"/>
                </a:lnTo>
                <a:lnTo>
                  <a:pt x="9201164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10770" y="9258300"/>
            <a:ext cx="1563081" cy="603141"/>
            <a:chOff x="0" y="0"/>
            <a:chExt cx="105321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89384" y="686513"/>
            <a:ext cx="12309232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89"/>
              </a:lnSpc>
            </a:pPr>
            <a:r>
              <a:rPr lang="en-US" sz="69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Receptor UART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10770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07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594847" y="4865466"/>
            <a:ext cx="6101372" cy="3086100"/>
            <a:chOff x="0" y="0"/>
            <a:chExt cx="160694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6946" cy="812800"/>
            </a:xfrm>
            <a:custGeom>
              <a:avLst/>
              <a:gdLst/>
              <a:ahLst/>
              <a:cxnLst/>
              <a:rect r="r" b="b" t="t" l="l"/>
              <a:pathLst>
                <a:path h="812800" w="1606946">
                  <a:moveTo>
                    <a:pt x="64713" y="0"/>
                  </a:moveTo>
                  <a:lnTo>
                    <a:pt x="1542233" y="0"/>
                  </a:lnTo>
                  <a:cubicBezTo>
                    <a:pt x="1559396" y="0"/>
                    <a:pt x="1575856" y="6818"/>
                    <a:pt x="1587992" y="18954"/>
                  </a:cubicBezTo>
                  <a:cubicBezTo>
                    <a:pt x="1600128" y="31090"/>
                    <a:pt x="1606946" y="47550"/>
                    <a:pt x="1606946" y="64713"/>
                  </a:cubicBezTo>
                  <a:lnTo>
                    <a:pt x="1606946" y="748087"/>
                  </a:lnTo>
                  <a:cubicBezTo>
                    <a:pt x="1606946" y="765250"/>
                    <a:pt x="1600128" y="781710"/>
                    <a:pt x="1587992" y="793846"/>
                  </a:cubicBezTo>
                  <a:cubicBezTo>
                    <a:pt x="1575856" y="805982"/>
                    <a:pt x="1559396" y="812800"/>
                    <a:pt x="1542233" y="812800"/>
                  </a:cubicBezTo>
                  <a:lnTo>
                    <a:pt x="64713" y="812800"/>
                  </a:lnTo>
                  <a:cubicBezTo>
                    <a:pt x="47550" y="812800"/>
                    <a:pt x="31090" y="805982"/>
                    <a:pt x="18954" y="793846"/>
                  </a:cubicBezTo>
                  <a:cubicBezTo>
                    <a:pt x="6818" y="781710"/>
                    <a:pt x="0" y="765250"/>
                    <a:pt x="0" y="748087"/>
                  </a:cubicBezTo>
                  <a:lnTo>
                    <a:pt x="0" y="64713"/>
                  </a:lnTo>
                  <a:cubicBezTo>
                    <a:pt x="0" y="47550"/>
                    <a:pt x="6818" y="31090"/>
                    <a:pt x="18954" y="18954"/>
                  </a:cubicBezTo>
                  <a:cubicBezTo>
                    <a:pt x="31090" y="6818"/>
                    <a:pt x="47550" y="0"/>
                    <a:pt x="647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0694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ssss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77230" y="3454231"/>
            <a:ext cx="14133539" cy="5954827"/>
            <a:chOff x="0" y="0"/>
            <a:chExt cx="1195711" cy="5037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5711" cy="503784"/>
            </a:xfrm>
            <a:custGeom>
              <a:avLst/>
              <a:gdLst/>
              <a:ahLst/>
              <a:cxnLst/>
              <a:rect r="r" b="b" t="t" l="l"/>
              <a:pathLst>
                <a:path h="503784" w="1195711">
                  <a:moveTo>
                    <a:pt x="12051" y="0"/>
                  </a:moveTo>
                  <a:lnTo>
                    <a:pt x="1183661" y="0"/>
                  </a:lnTo>
                  <a:cubicBezTo>
                    <a:pt x="1186857" y="0"/>
                    <a:pt x="1189922" y="1270"/>
                    <a:pt x="1192182" y="3530"/>
                  </a:cubicBezTo>
                  <a:cubicBezTo>
                    <a:pt x="1194442" y="5790"/>
                    <a:pt x="1195711" y="8855"/>
                    <a:pt x="1195711" y="12051"/>
                  </a:cubicBezTo>
                  <a:lnTo>
                    <a:pt x="1195711" y="491733"/>
                  </a:lnTo>
                  <a:cubicBezTo>
                    <a:pt x="1195711" y="494929"/>
                    <a:pt x="1194442" y="497995"/>
                    <a:pt x="1192182" y="500255"/>
                  </a:cubicBezTo>
                  <a:cubicBezTo>
                    <a:pt x="1189922" y="502515"/>
                    <a:pt x="1186857" y="503784"/>
                    <a:pt x="1183661" y="503784"/>
                  </a:cubicBezTo>
                  <a:lnTo>
                    <a:pt x="12051" y="503784"/>
                  </a:lnTo>
                  <a:cubicBezTo>
                    <a:pt x="5395" y="503784"/>
                    <a:pt x="0" y="498389"/>
                    <a:pt x="0" y="491733"/>
                  </a:cubicBezTo>
                  <a:lnTo>
                    <a:pt x="0" y="12051"/>
                  </a:lnTo>
                  <a:cubicBezTo>
                    <a:pt x="0" y="8855"/>
                    <a:pt x="1270" y="5790"/>
                    <a:pt x="3530" y="3530"/>
                  </a:cubicBezTo>
                  <a:cubicBezTo>
                    <a:pt x="5790" y="1270"/>
                    <a:pt x="8855" y="0"/>
                    <a:pt x="1205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77" r="0" b="-1177"/>
              </a:stretch>
            </a:blipFill>
            <a:ln w="952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42445" y="1983370"/>
            <a:ext cx="11822647" cy="6320260"/>
          </a:xfrm>
          <a:custGeom>
            <a:avLst/>
            <a:gdLst/>
            <a:ahLst/>
            <a:cxnLst/>
            <a:rect r="r" b="b" t="t" l="l"/>
            <a:pathLst>
              <a:path h="6320260" w="11822647">
                <a:moveTo>
                  <a:pt x="0" y="0"/>
                </a:moveTo>
                <a:lnTo>
                  <a:pt x="11822647" y="0"/>
                </a:lnTo>
                <a:lnTo>
                  <a:pt x="11822647" y="6320260"/>
                </a:lnTo>
                <a:lnTo>
                  <a:pt x="0" y="6320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595" y="3687351"/>
            <a:ext cx="5670850" cy="2855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4576" indent="-292288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Detecção de bit de start</a:t>
            </a:r>
          </a:p>
          <a:p>
            <a:pPr algn="just" marL="584576" indent="-292288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Amostragem no meio do bit</a:t>
            </a:r>
          </a:p>
          <a:p>
            <a:pPr algn="just" marL="584576" indent="-292288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Reconstrução do byte</a:t>
            </a:r>
          </a:p>
          <a:p>
            <a:pPr algn="just" marL="584576" indent="-292288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Verificação do bit de stop</a:t>
            </a:r>
          </a:p>
          <a:p>
            <a:pPr algn="just" marL="584576" indent="-292288" lvl="1">
              <a:lnSpc>
                <a:spcPts val="3790"/>
              </a:lnSpc>
              <a:buFont typeface="Arial"/>
              <a:buChar char="•"/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Disponibilização dos dados</a:t>
            </a:r>
          </a:p>
          <a:p>
            <a:pPr algn="just" marL="584576" indent="-292288" lvl="1">
              <a:lnSpc>
                <a:spcPts val="3790"/>
              </a:lnSpc>
              <a:spcBef>
                <a:spcPct val="0"/>
              </a:spcBef>
              <a:buFont typeface="Arial"/>
              <a:buChar char="•"/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Retorno ao estado de IDLE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53571" y="1118711"/>
            <a:ext cx="95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477760" y="9199243"/>
            <a:ext cx="1563081" cy="603141"/>
            <a:chOff x="0" y="0"/>
            <a:chExt cx="1053214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7760" y="9302375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4E9B">
                <a:alpha val="100000"/>
              </a:srgbClr>
            </a:gs>
            <a:gs pos="100000">
              <a:srgbClr val="12126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252205" y="-3369378"/>
            <a:ext cx="8003605" cy="6504748"/>
          </a:xfrm>
          <a:custGeom>
            <a:avLst/>
            <a:gdLst/>
            <a:ahLst/>
            <a:cxnLst/>
            <a:rect r="r" b="b" t="t" l="l"/>
            <a:pathLst>
              <a:path h="6504748" w="8003605">
                <a:moveTo>
                  <a:pt x="8003605" y="0"/>
                </a:moveTo>
                <a:lnTo>
                  <a:pt x="0" y="0"/>
                </a:lnTo>
                <a:lnTo>
                  <a:pt x="0" y="6504748"/>
                </a:lnTo>
                <a:lnTo>
                  <a:pt x="8003605" y="6504748"/>
                </a:lnTo>
                <a:lnTo>
                  <a:pt x="80036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34468" y="7718807"/>
            <a:ext cx="7305737" cy="5937571"/>
          </a:xfrm>
          <a:custGeom>
            <a:avLst/>
            <a:gdLst/>
            <a:ahLst/>
            <a:cxnLst/>
            <a:rect r="r" b="b" t="t" l="l"/>
            <a:pathLst>
              <a:path h="5937571" w="7305737">
                <a:moveTo>
                  <a:pt x="0" y="0"/>
                </a:moveTo>
                <a:lnTo>
                  <a:pt x="7305737" y="0"/>
                </a:lnTo>
                <a:lnTo>
                  <a:pt x="7305737" y="5937571"/>
                </a:lnTo>
                <a:lnTo>
                  <a:pt x="0" y="5937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3366">
            <a:off x="10431311" y="-1689625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0" y="0"/>
                </a:moveTo>
                <a:lnTo>
                  <a:pt x="9201164" y="0"/>
                </a:lnTo>
                <a:lnTo>
                  <a:pt x="9201164" y="5509197"/>
                </a:lnTo>
                <a:lnTo>
                  <a:pt x="0" y="5509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72693" y="1115365"/>
            <a:ext cx="9157228" cy="7911331"/>
            <a:chOff x="0" y="0"/>
            <a:chExt cx="2411780" cy="2083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1780" cy="2083643"/>
            </a:xfrm>
            <a:custGeom>
              <a:avLst/>
              <a:gdLst/>
              <a:ahLst/>
              <a:cxnLst/>
              <a:rect r="r" b="b" t="t" l="l"/>
              <a:pathLst>
                <a:path h="2083643" w="2411780">
                  <a:moveTo>
                    <a:pt x="43118" y="0"/>
                  </a:moveTo>
                  <a:lnTo>
                    <a:pt x="2368663" y="0"/>
                  </a:lnTo>
                  <a:cubicBezTo>
                    <a:pt x="2392476" y="0"/>
                    <a:pt x="2411780" y="19304"/>
                    <a:pt x="2411780" y="43118"/>
                  </a:cubicBezTo>
                  <a:lnTo>
                    <a:pt x="2411780" y="2040525"/>
                  </a:lnTo>
                  <a:cubicBezTo>
                    <a:pt x="2411780" y="2064338"/>
                    <a:pt x="2392476" y="2083643"/>
                    <a:pt x="2368663" y="2083643"/>
                  </a:cubicBezTo>
                  <a:lnTo>
                    <a:pt x="43118" y="2083643"/>
                  </a:lnTo>
                  <a:cubicBezTo>
                    <a:pt x="19304" y="2083643"/>
                    <a:pt x="0" y="2064338"/>
                    <a:pt x="0" y="2040525"/>
                  </a:cubicBezTo>
                  <a:lnTo>
                    <a:pt x="0" y="43118"/>
                  </a:lnTo>
                  <a:cubicBezTo>
                    <a:pt x="0" y="19304"/>
                    <a:pt x="19304" y="0"/>
                    <a:pt x="431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4E9B">
                    <a:alpha val="65000"/>
                  </a:srgbClr>
                </a:gs>
                <a:gs pos="100000">
                  <a:srgbClr val="12126B">
                    <a:alpha val="65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11780" cy="2131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738957">
            <a:off x="-1398556" y="6595402"/>
            <a:ext cx="9201164" cy="5509197"/>
          </a:xfrm>
          <a:custGeom>
            <a:avLst/>
            <a:gdLst/>
            <a:ahLst/>
            <a:cxnLst/>
            <a:rect r="r" b="b" t="t" l="l"/>
            <a:pathLst>
              <a:path h="5509197" w="9201164">
                <a:moveTo>
                  <a:pt x="9201164" y="5509197"/>
                </a:moveTo>
                <a:lnTo>
                  <a:pt x="0" y="5509197"/>
                </a:lnTo>
                <a:lnTo>
                  <a:pt x="0" y="0"/>
                </a:lnTo>
                <a:lnTo>
                  <a:pt x="9201164" y="0"/>
                </a:lnTo>
                <a:lnTo>
                  <a:pt x="9201164" y="5509197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696219" y="9258300"/>
            <a:ext cx="1563081" cy="603141"/>
            <a:chOff x="0" y="0"/>
            <a:chExt cx="105321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3214" cy="406400"/>
            </a:xfrm>
            <a:custGeom>
              <a:avLst/>
              <a:gdLst/>
              <a:ahLst/>
              <a:cxnLst/>
              <a:rect r="r" b="b" t="t" l="l"/>
              <a:pathLst>
                <a:path h="406400" w="1053214">
                  <a:moveTo>
                    <a:pt x="850014" y="0"/>
                  </a:moveTo>
                  <a:cubicBezTo>
                    <a:pt x="962238" y="0"/>
                    <a:pt x="1053214" y="90976"/>
                    <a:pt x="1053214" y="203200"/>
                  </a:cubicBezTo>
                  <a:cubicBezTo>
                    <a:pt x="1053214" y="315424"/>
                    <a:pt x="962238" y="406400"/>
                    <a:pt x="85001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5321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786391" y="1633000"/>
            <a:ext cx="1672559" cy="1646546"/>
            <a:chOff x="0" y="0"/>
            <a:chExt cx="635962" cy="6260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962" cy="626071"/>
            </a:xfrm>
            <a:custGeom>
              <a:avLst/>
              <a:gdLst/>
              <a:ahLst/>
              <a:cxnLst/>
              <a:rect r="r" b="b" t="t" l="l"/>
              <a:pathLst>
                <a:path h="626071" w="635962">
                  <a:moveTo>
                    <a:pt x="78689" y="0"/>
                  </a:moveTo>
                  <a:lnTo>
                    <a:pt x="557272" y="0"/>
                  </a:lnTo>
                  <a:cubicBezTo>
                    <a:pt x="578142" y="0"/>
                    <a:pt x="598157" y="8290"/>
                    <a:pt x="612914" y="23048"/>
                  </a:cubicBezTo>
                  <a:cubicBezTo>
                    <a:pt x="627671" y="37805"/>
                    <a:pt x="635962" y="57820"/>
                    <a:pt x="635962" y="78689"/>
                  </a:cubicBezTo>
                  <a:lnTo>
                    <a:pt x="635962" y="547381"/>
                  </a:lnTo>
                  <a:cubicBezTo>
                    <a:pt x="635962" y="568251"/>
                    <a:pt x="627671" y="588266"/>
                    <a:pt x="612914" y="603023"/>
                  </a:cubicBezTo>
                  <a:cubicBezTo>
                    <a:pt x="598157" y="617780"/>
                    <a:pt x="578142" y="626071"/>
                    <a:pt x="557272" y="626071"/>
                  </a:cubicBezTo>
                  <a:lnTo>
                    <a:pt x="78689" y="626071"/>
                  </a:lnTo>
                  <a:cubicBezTo>
                    <a:pt x="57820" y="626071"/>
                    <a:pt x="37805" y="617780"/>
                    <a:pt x="23048" y="603023"/>
                  </a:cubicBezTo>
                  <a:cubicBezTo>
                    <a:pt x="8290" y="588266"/>
                    <a:pt x="0" y="568251"/>
                    <a:pt x="0" y="547381"/>
                  </a:cubicBezTo>
                  <a:lnTo>
                    <a:pt x="0" y="78689"/>
                  </a:lnTo>
                  <a:cubicBezTo>
                    <a:pt x="0" y="57820"/>
                    <a:pt x="8290" y="37805"/>
                    <a:pt x="23048" y="23048"/>
                  </a:cubicBezTo>
                  <a:cubicBezTo>
                    <a:pt x="37805" y="8290"/>
                    <a:pt x="57820" y="0"/>
                    <a:pt x="78689" y="0"/>
                  </a:cubicBezTo>
                  <a:close/>
                </a:path>
              </a:pathLst>
            </a:custGeom>
            <a:blipFill>
              <a:blip r:embed="rId7"/>
              <a:stretch>
                <a:fillRect l="-25581" t="0" r="-2558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86391" y="3397863"/>
            <a:ext cx="1672559" cy="1646546"/>
            <a:chOff x="0" y="0"/>
            <a:chExt cx="635962" cy="6260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962" cy="626071"/>
            </a:xfrm>
            <a:custGeom>
              <a:avLst/>
              <a:gdLst/>
              <a:ahLst/>
              <a:cxnLst/>
              <a:rect r="r" b="b" t="t" l="l"/>
              <a:pathLst>
                <a:path h="626071" w="635962">
                  <a:moveTo>
                    <a:pt x="78689" y="0"/>
                  </a:moveTo>
                  <a:lnTo>
                    <a:pt x="557272" y="0"/>
                  </a:lnTo>
                  <a:cubicBezTo>
                    <a:pt x="578142" y="0"/>
                    <a:pt x="598157" y="8290"/>
                    <a:pt x="612914" y="23048"/>
                  </a:cubicBezTo>
                  <a:cubicBezTo>
                    <a:pt x="627671" y="37805"/>
                    <a:pt x="635962" y="57820"/>
                    <a:pt x="635962" y="78689"/>
                  </a:cubicBezTo>
                  <a:lnTo>
                    <a:pt x="635962" y="547381"/>
                  </a:lnTo>
                  <a:cubicBezTo>
                    <a:pt x="635962" y="568251"/>
                    <a:pt x="627671" y="588266"/>
                    <a:pt x="612914" y="603023"/>
                  </a:cubicBezTo>
                  <a:cubicBezTo>
                    <a:pt x="598157" y="617780"/>
                    <a:pt x="578142" y="626071"/>
                    <a:pt x="557272" y="626071"/>
                  </a:cubicBezTo>
                  <a:lnTo>
                    <a:pt x="78689" y="626071"/>
                  </a:lnTo>
                  <a:cubicBezTo>
                    <a:pt x="57820" y="626071"/>
                    <a:pt x="37805" y="617780"/>
                    <a:pt x="23048" y="603023"/>
                  </a:cubicBezTo>
                  <a:cubicBezTo>
                    <a:pt x="8290" y="588266"/>
                    <a:pt x="0" y="568251"/>
                    <a:pt x="0" y="547381"/>
                  </a:cubicBezTo>
                  <a:lnTo>
                    <a:pt x="0" y="78689"/>
                  </a:lnTo>
                  <a:cubicBezTo>
                    <a:pt x="0" y="57820"/>
                    <a:pt x="8290" y="37805"/>
                    <a:pt x="23048" y="23048"/>
                  </a:cubicBezTo>
                  <a:cubicBezTo>
                    <a:pt x="37805" y="8290"/>
                    <a:pt x="57820" y="0"/>
                    <a:pt x="78689" y="0"/>
                  </a:cubicBezTo>
                  <a:close/>
                </a:path>
              </a:pathLst>
            </a:custGeom>
            <a:blipFill>
              <a:blip r:embed="rId8"/>
              <a:stretch>
                <a:fillRect l="-37506" t="0" r="-3750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786391" y="5215970"/>
            <a:ext cx="1672559" cy="1646546"/>
            <a:chOff x="0" y="0"/>
            <a:chExt cx="635962" cy="6260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962" cy="626071"/>
            </a:xfrm>
            <a:custGeom>
              <a:avLst/>
              <a:gdLst/>
              <a:ahLst/>
              <a:cxnLst/>
              <a:rect r="r" b="b" t="t" l="l"/>
              <a:pathLst>
                <a:path h="626071" w="635962">
                  <a:moveTo>
                    <a:pt x="78689" y="0"/>
                  </a:moveTo>
                  <a:lnTo>
                    <a:pt x="557272" y="0"/>
                  </a:lnTo>
                  <a:cubicBezTo>
                    <a:pt x="578142" y="0"/>
                    <a:pt x="598157" y="8290"/>
                    <a:pt x="612914" y="23048"/>
                  </a:cubicBezTo>
                  <a:cubicBezTo>
                    <a:pt x="627671" y="37805"/>
                    <a:pt x="635962" y="57820"/>
                    <a:pt x="635962" y="78689"/>
                  </a:cubicBezTo>
                  <a:lnTo>
                    <a:pt x="635962" y="547381"/>
                  </a:lnTo>
                  <a:cubicBezTo>
                    <a:pt x="635962" y="568251"/>
                    <a:pt x="627671" y="588266"/>
                    <a:pt x="612914" y="603023"/>
                  </a:cubicBezTo>
                  <a:cubicBezTo>
                    <a:pt x="598157" y="617780"/>
                    <a:pt x="578142" y="626071"/>
                    <a:pt x="557272" y="626071"/>
                  </a:cubicBezTo>
                  <a:lnTo>
                    <a:pt x="78689" y="626071"/>
                  </a:lnTo>
                  <a:cubicBezTo>
                    <a:pt x="57820" y="626071"/>
                    <a:pt x="37805" y="617780"/>
                    <a:pt x="23048" y="603023"/>
                  </a:cubicBezTo>
                  <a:cubicBezTo>
                    <a:pt x="8290" y="588266"/>
                    <a:pt x="0" y="568251"/>
                    <a:pt x="0" y="547381"/>
                  </a:cubicBezTo>
                  <a:lnTo>
                    <a:pt x="0" y="78689"/>
                  </a:lnTo>
                  <a:cubicBezTo>
                    <a:pt x="0" y="57820"/>
                    <a:pt x="8290" y="37805"/>
                    <a:pt x="23048" y="23048"/>
                  </a:cubicBezTo>
                  <a:cubicBezTo>
                    <a:pt x="37805" y="8290"/>
                    <a:pt x="57820" y="0"/>
                    <a:pt x="7868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789" r="0" b="-78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786391" y="7007454"/>
            <a:ext cx="1672559" cy="1646546"/>
            <a:chOff x="0" y="0"/>
            <a:chExt cx="635962" cy="6260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962" cy="626071"/>
            </a:xfrm>
            <a:custGeom>
              <a:avLst/>
              <a:gdLst/>
              <a:ahLst/>
              <a:cxnLst/>
              <a:rect r="r" b="b" t="t" l="l"/>
              <a:pathLst>
                <a:path h="626071" w="635962">
                  <a:moveTo>
                    <a:pt x="78689" y="0"/>
                  </a:moveTo>
                  <a:lnTo>
                    <a:pt x="557272" y="0"/>
                  </a:lnTo>
                  <a:cubicBezTo>
                    <a:pt x="578142" y="0"/>
                    <a:pt x="598157" y="8290"/>
                    <a:pt x="612914" y="23048"/>
                  </a:cubicBezTo>
                  <a:cubicBezTo>
                    <a:pt x="627671" y="37805"/>
                    <a:pt x="635962" y="57820"/>
                    <a:pt x="635962" y="78689"/>
                  </a:cubicBezTo>
                  <a:lnTo>
                    <a:pt x="635962" y="547381"/>
                  </a:lnTo>
                  <a:cubicBezTo>
                    <a:pt x="635962" y="568251"/>
                    <a:pt x="627671" y="588266"/>
                    <a:pt x="612914" y="603023"/>
                  </a:cubicBezTo>
                  <a:cubicBezTo>
                    <a:pt x="598157" y="617780"/>
                    <a:pt x="578142" y="626071"/>
                    <a:pt x="557272" y="626071"/>
                  </a:cubicBezTo>
                  <a:lnTo>
                    <a:pt x="78689" y="626071"/>
                  </a:lnTo>
                  <a:cubicBezTo>
                    <a:pt x="57820" y="626071"/>
                    <a:pt x="37805" y="617780"/>
                    <a:pt x="23048" y="603023"/>
                  </a:cubicBezTo>
                  <a:cubicBezTo>
                    <a:pt x="8290" y="588266"/>
                    <a:pt x="0" y="568251"/>
                    <a:pt x="0" y="547381"/>
                  </a:cubicBezTo>
                  <a:lnTo>
                    <a:pt x="0" y="78689"/>
                  </a:lnTo>
                  <a:cubicBezTo>
                    <a:pt x="0" y="57820"/>
                    <a:pt x="8290" y="37805"/>
                    <a:pt x="23048" y="23048"/>
                  </a:cubicBezTo>
                  <a:cubicBezTo>
                    <a:pt x="37805" y="8290"/>
                    <a:pt x="57820" y="0"/>
                    <a:pt x="78689" y="0"/>
                  </a:cubicBezTo>
                  <a:close/>
                </a:path>
              </a:pathLst>
            </a:custGeom>
            <a:blipFill>
              <a:blip r:embed="rId10"/>
              <a:stretch>
                <a:fillRect l="-78406" t="0" r="-78406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3397863"/>
            <a:ext cx="6602989" cy="34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46"/>
              </a:lnSpc>
            </a:pPr>
            <a:r>
              <a:rPr lang="en-US" sz="7705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Aplicações do UART no cotidiano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96219" y="9361433"/>
            <a:ext cx="156308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-4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PAGE 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01167" y="1957260"/>
            <a:ext cx="6823012" cy="94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Comunicação entre microcontroladores e sensores/módulos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06910" y="3986097"/>
            <a:ext cx="5670850" cy="4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Cabos seriais (RS-232, TTL)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06910" y="5777582"/>
            <a:ext cx="5670850" cy="4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Drones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06910" y="7569067"/>
            <a:ext cx="5670850" cy="466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Dispositivos médicos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DAGwkswqu54</dc:identifier>
  <dcterms:modified xsi:type="dcterms:W3CDTF">2011-08-01T06:04:30Z</dcterms:modified>
  <cp:revision>1</cp:revision>
  <dc:title>Projeto FSD - Grupo 5</dc:title>
</cp:coreProperties>
</file>